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9"/>
  </p:notesMasterIdLst>
  <p:sldIdLst>
    <p:sldId id="256" r:id="rId3"/>
    <p:sldId id="2560" r:id="rId4"/>
    <p:sldId id="2561" r:id="rId5"/>
    <p:sldId id="2562" r:id="rId6"/>
    <p:sldId id="2558" r:id="rId7"/>
    <p:sldId id="2559" r:id="rId8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8DE25C-F8A1-E2ED-2BA1-455CCCD84C51}" name="Jorge Alejandro Hidalgo López" initials="JH" userId="S::jhidalgo@icafe.cr::165ae0b1-4c40-4a51-b33d-0577af1465f0" providerId="AD"/>
  <p188:author id="{AE95C884-D084-C9DC-0CCA-D1FDF7D8394A}" name="MARIA VALERIA CORTES ARGUEDAS" initials="MC" userId="S::mcortesa@ulicori.net::8ca958ba-f199-46ff-81f1-9e8308162b65" providerId="AD"/>
  <p188:author id="{D3BC1BEE-A921-8A99-EEBF-820515B07BA4}" name="Alcides Quirós Madrigal" initials="AQ" userId="S::aquiros@icafe.cr::563ef6b0-44ac-4dc2-bb80-7730568c18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06CA"/>
    <a:srgbClr val="60FF4B"/>
    <a:srgbClr val="FF3300"/>
    <a:srgbClr val="00B0F0"/>
    <a:srgbClr val="002060"/>
    <a:srgbClr val="34507B"/>
    <a:srgbClr val="499057"/>
    <a:srgbClr val="83A589"/>
    <a:srgbClr val="6DA67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0CE37-2AAD-4DA3-8ECE-46D941B78BD3}" v="6" dt="2026-10-13T17:42:27.6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52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Carlos Castillo Molina" userId="3321f39d-c43d-4dc1-aab8-e37c264880eb" providerId="ADAL" clId="{CF0E7DC8-4F83-4E08-A75A-7ECE842A8D81}"/>
    <pc:docChg chg="undo redo custSel addSld delSld modSld">
      <pc:chgData name="Juan Carlos Castillo Molina" userId="3321f39d-c43d-4dc1-aab8-e37c264880eb" providerId="ADAL" clId="{CF0E7DC8-4F83-4E08-A75A-7ECE842A8D81}" dt="2026-10-13T17:42:44.454" v="1917" actId="1076"/>
      <pc:docMkLst>
        <pc:docMk/>
      </pc:docMkLst>
      <pc:sldChg chg="modSp mod">
        <pc:chgData name="Juan Carlos Castillo Molina" userId="3321f39d-c43d-4dc1-aab8-e37c264880eb" providerId="ADAL" clId="{CF0E7DC8-4F83-4E08-A75A-7ECE842A8D81}" dt="2026-10-13T16:54:50.619" v="1861" actId="20577"/>
        <pc:sldMkLst>
          <pc:docMk/>
          <pc:sldMk cId="4284725626" sldId="256"/>
        </pc:sldMkLst>
        <pc:spChg chg="mod">
          <ac:chgData name="Juan Carlos Castillo Molina" userId="3321f39d-c43d-4dc1-aab8-e37c264880eb" providerId="ADAL" clId="{CF0E7DC8-4F83-4E08-A75A-7ECE842A8D81}" dt="2026-10-13T16:54:50.619" v="1861" actId="20577"/>
          <ac:spMkLst>
            <pc:docMk/>
            <pc:sldMk cId="4284725626" sldId="256"/>
            <ac:spMk id="6" creationId="{36AB1472-46B9-4B0A-99DC-7E1FA61E84DC}"/>
          </ac:spMkLst>
        </pc:spChg>
      </pc:sldChg>
      <pc:sldChg chg="addSp delSp modSp mod">
        <pc:chgData name="Juan Carlos Castillo Molina" userId="3321f39d-c43d-4dc1-aab8-e37c264880eb" providerId="ADAL" clId="{CF0E7DC8-4F83-4E08-A75A-7ECE842A8D81}" dt="2026-10-13T17:41:03.593" v="1912" actId="14100"/>
        <pc:sldMkLst>
          <pc:docMk/>
          <pc:sldMk cId="1636667196" sldId="2558"/>
        </pc:sldMkLst>
        <pc:spChg chg="mod">
          <ac:chgData name="Juan Carlos Castillo Molina" userId="3321f39d-c43d-4dc1-aab8-e37c264880eb" providerId="ADAL" clId="{CF0E7DC8-4F83-4E08-A75A-7ECE842A8D81}" dt="2026-10-13T16:55:20.215" v="1879" actId="20577"/>
          <ac:spMkLst>
            <pc:docMk/>
            <pc:sldMk cId="1636667196" sldId="2558"/>
            <ac:spMk id="4" creationId="{A60CFAD0-C18E-8430-5653-649ADF4BEE77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13T16:55:14.787" v="1874" actId="478"/>
          <ac:graphicFrameMkLst>
            <pc:docMk/>
            <pc:sldMk cId="1636667196" sldId="2558"/>
            <ac:graphicFrameMk id="5" creationId="{CEF411BD-288C-BEA9-C01E-54B562B91101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13T17:40:37.149" v="1906" actId="14100"/>
          <ac:graphicFrameMkLst>
            <pc:docMk/>
            <pc:sldMk cId="1636667196" sldId="2558"/>
            <ac:graphicFrameMk id="6" creationId="{7031A448-FD1C-ABA1-2612-67C008E82359}"/>
          </ac:graphicFrameMkLst>
        </pc:graphicFrameChg>
        <pc:graphicFrameChg chg="add mod">
          <ac:chgData name="Juan Carlos Castillo Molina" userId="3321f39d-c43d-4dc1-aab8-e37c264880eb" providerId="ADAL" clId="{CF0E7DC8-4F83-4E08-A75A-7ECE842A8D81}" dt="2026-10-13T17:41:03.593" v="1912" actId="14100"/>
          <ac:graphicFrameMkLst>
            <pc:docMk/>
            <pc:sldMk cId="1636667196" sldId="2558"/>
            <ac:graphicFrameMk id="7" creationId="{7C91938B-C033-45A8-B772-192C7F469E4B}"/>
          </ac:graphicFrameMkLst>
        </pc:graphicFrameChg>
        <pc:graphicFrameChg chg="add del mod">
          <ac:chgData name="Juan Carlos Castillo Molina" userId="3321f39d-c43d-4dc1-aab8-e37c264880eb" providerId="ADAL" clId="{CF0E7DC8-4F83-4E08-A75A-7ECE842A8D81}" dt="2026-10-13T17:40:38.813" v="1907" actId="478"/>
          <ac:graphicFrameMkLst>
            <pc:docMk/>
            <pc:sldMk cId="1636667196" sldId="2558"/>
            <ac:graphicFrameMk id="8" creationId="{7C91938B-C033-45A8-B772-192C7F469E4B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13T17:42:44.454" v="1917" actId="1076"/>
        <pc:sldMkLst>
          <pc:docMk/>
          <pc:sldMk cId="1991370206" sldId="2559"/>
        </pc:sldMkLst>
        <pc:spChg chg="mod">
          <ac:chgData name="Juan Carlos Castillo Molina" userId="3321f39d-c43d-4dc1-aab8-e37c264880eb" providerId="ADAL" clId="{CF0E7DC8-4F83-4E08-A75A-7ECE842A8D81}" dt="2026-10-06T18:29:39.379" v="1836" actId="20577"/>
          <ac:spMkLst>
            <pc:docMk/>
            <pc:sldMk cId="1991370206" sldId="2559"/>
            <ac:spMk id="3" creationId="{17FB8DA8-45C0-2404-B43D-2AC245B93FBC}"/>
          </ac:spMkLst>
        </pc:spChg>
        <pc:spChg chg="mod">
          <ac:chgData name="Juan Carlos Castillo Molina" userId="3321f39d-c43d-4dc1-aab8-e37c264880eb" providerId="ADAL" clId="{CF0E7DC8-4F83-4E08-A75A-7ECE842A8D81}" dt="2026-10-13T16:55:26.441" v="1883" actId="20577"/>
          <ac:spMkLst>
            <pc:docMk/>
            <pc:sldMk cId="1991370206" sldId="2559"/>
            <ac:spMk id="4" creationId="{2B426963-1096-9604-3DE9-AE1AC8FC6352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13T17:42:44.454" v="1917" actId="1076"/>
          <ac:graphicFrameMkLst>
            <pc:docMk/>
            <pc:sldMk cId="1991370206" sldId="2559"/>
            <ac:graphicFrameMk id="5" creationId="{361410B3-BE1F-F161-31FB-402A45343516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13T16:55:23.132" v="1880" actId="478"/>
          <ac:graphicFrameMkLst>
            <pc:docMk/>
            <pc:sldMk cId="1991370206" sldId="2559"/>
            <ac:graphicFrameMk id="6" creationId="{97791C20-A558-C75F-50F6-57B0996DBEB0}"/>
          </ac:graphicFrameMkLst>
        </pc:graphicFrameChg>
      </pc:sldChg>
      <pc:sldChg chg="addSp delSp modSp mod">
        <pc:chgData name="Juan Carlos Castillo Molina" userId="3321f39d-c43d-4dc1-aab8-e37c264880eb" providerId="ADAL" clId="{CF0E7DC8-4F83-4E08-A75A-7ECE842A8D81}" dt="2026-10-13T17:17:01.596" v="1886" actId="14100"/>
        <pc:sldMkLst>
          <pc:docMk/>
          <pc:sldMk cId="1480523509" sldId="2560"/>
        </pc:sldMkLst>
        <pc:spChg chg="mod">
          <ac:chgData name="Juan Carlos Castillo Molina" userId="3321f39d-c43d-4dc1-aab8-e37c264880eb" providerId="ADAL" clId="{CF0E7DC8-4F83-4E08-A75A-7ECE842A8D81}" dt="2026-10-06T17:19:28.616" v="1707" actId="20577"/>
          <ac:spMkLst>
            <pc:docMk/>
            <pc:sldMk cId="1480523509" sldId="2560"/>
            <ac:spMk id="13" creationId="{FA668C88-CCA5-236F-DB43-5BB14BEE2208}"/>
          </ac:spMkLst>
        </pc:spChg>
        <pc:spChg chg="mod">
          <ac:chgData name="Juan Carlos Castillo Molina" userId="3321f39d-c43d-4dc1-aab8-e37c264880eb" providerId="ADAL" clId="{CF0E7DC8-4F83-4E08-A75A-7ECE842A8D81}" dt="2026-10-13T16:54:56.684" v="1865" actId="20577"/>
          <ac:spMkLst>
            <pc:docMk/>
            <pc:sldMk cId="1480523509" sldId="2560"/>
            <ac:spMk id="14" creationId="{ED9C0109-8FE2-7AA7-B0C9-DA1EFF2B43DF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13T17:17:01.596" v="1886" actId="14100"/>
          <ac:graphicFrameMkLst>
            <pc:docMk/>
            <pc:sldMk cId="1480523509" sldId="2560"/>
            <ac:graphicFrameMk id="2" creationId="{FF7772B9-B59F-1D05-4E07-E892F0B8A62A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13T16:54:53.647" v="1862" actId="478"/>
          <ac:graphicFrameMkLst>
            <pc:docMk/>
            <pc:sldMk cId="1480523509" sldId="2560"/>
            <ac:graphicFrameMk id="6" creationId="{E35ADF98-D9AC-54F2-2310-0BE28F150A80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13T17:37:29.270" v="1903" actId="14100"/>
        <pc:sldMkLst>
          <pc:docMk/>
          <pc:sldMk cId="1295303183" sldId="2561"/>
        </pc:sldMkLst>
        <pc:spChg chg="mod">
          <ac:chgData name="Juan Carlos Castillo Molina" userId="3321f39d-c43d-4dc1-aab8-e37c264880eb" providerId="ADAL" clId="{CF0E7DC8-4F83-4E08-A75A-7ECE842A8D81}" dt="2026-10-13T16:55:02.923" v="1869" actId="20577"/>
          <ac:spMkLst>
            <pc:docMk/>
            <pc:sldMk cId="1295303183" sldId="2561"/>
            <ac:spMk id="3" creationId="{2003DEE0-CD2D-530B-7F1C-3A6F1C6D814D}"/>
          </ac:spMkLst>
        </pc:spChg>
        <pc:graphicFrameChg chg="add del mod modGraphic">
          <ac:chgData name="Juan Carlos Castillo Molina" userId="3321f39d-c43d-4dc1-aab8-e37c264880eb" providerId="ADAL" clId="{CF0E7DC8-4F83-4E08-A75A-7ECE842A8D81}" dt="2026-10-13T16:55:00.114" v="1866" actId="478"/>
          <ac:graphicFrameMkLst>
            <pc:docMk/>
            <pc:sldMk cId="1295303183" sldId="2561"/>
            <ac:graphicFrameMk id="5" creationId="{1989F338-0A03-A6E3-76E9-F8247F08ED12}"/>
          </ac:graphicFrameMkLst>
        </pc:graphicFrameChg>
        <pc:graphicFrameChg chg="add mod modGraphic">
          <ac:chgData name="Juan Carlos Castillo Molina" userId="3321f39d-c43d-4dc1-aab8-e37c264880eb" providerId="ADAL" clId="{CF0E7DC8-4F83-4E08-A75A-7ECE842A8D81}" dt="2026-10-13T17:37:29.270" v="1903" actId="14100"/>
          <ac:graphicFrameMkLst>
            <pc:docMk/>
            <pc:sldMk cId="1295303183" sldId="2561"/>
            <ac:graphicFrameMk id="6" creationId="{555930F4-F509-1E53-A524-13E53996E084}"/>
          </ac:graphicFrameMkLst>
        </pc:graphicFrameChg>
      </pc:sldChg>
      <pc:sldChg chg="addSp delSp modSp add mod">
        <pc:chgData name="Juan Carlos Castillo Molina" userId="3321f39d-c43d-4dc1-aab8-e37c264880eb" providerId="ADAL" clId="{CF0E7DC8-4F83-4E08-A75A-7ECE842A8D81}" dt="2026-10-13T17:33:28.880" v="1899" actId="1076"/>
        <pc:sldMkLst>
          <pc:docMk/>
          <pc:sldMk cId="11013152" sldId="2562"/>
        </pc:sldMkLst>
        <pc:spChg chg="mod">
          <ac:chgData name="Juan Carlos Castillo Molina" userId="3321f39d-c43d-4dc1-aab8-e37c264880eb" providerId="ADAL" clId="{CF0E7DC8-4F83-4E08-A75A-7ECE842A8D81}" dt="2026-10-13T16:55:09.691" v="1873" actId="20577"/>
          <ac:spMkLst>
            <pc:docMk/>
            <pc:sldMk cId="11013152" sldId="2562"/>
            <ac:spMk id="8" creationId="{095E6C09-DA4D-A64F-3C9D-CB35E8080614}"/>
          </ac:spMkLst>
        </pc:spChg>
        <pc:graphicFrameChg chg="add mod modGraphic">
          <ac:chgData name="Juan Carlos Castillo Molina" userId="3321f39d-c43d-4dc1-aab8-e37c264880eb" providerId="ADAL" clId="{CF0E7DC8-4F83-4E08-A75A-7ECE842A8D81}" dt="2026-10-13T17:33:28.880" v="1899" actId="1076"/>
          <ac:graphicFrameMkLst>
            <pc:docMk/>
            <pc:sldMk cId="11013152" sldId="2562"/>
            <ac:graphicFrameMk id="2" creationId="{DA15256E-170A-21D1-0396-9DBF20387621}"/>
          </ac:graphicFrameMkLst>
        </pc:graphicFrameChg>
        <pc:graphicFrameChg chg="add del mod modGraphic">
          <ac:chgData name="Juan Carlos Castillo Molina" userId="3321f39d-c43d-4dc1-aab8-e37c264880eb" providerId="ADAL" clId="{CF0E7DC8-4F83-4E08-A75A-7ECE842A8D81}" dt="2026-10-13T16:55:06.652" v="1870" actId="478"/>
          <ac:graphicFrameMkLst>
            <pc:docMk/>
            <pc:sldMk cId="11013152" sldId="2562"/>
            <ac:graphicFrameMk id="3" creationId="{D66AB7CF-4FA6-4C2B-5291-9D10C4D3145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'Diap 6'!$O$185</c:f>
              <c:strCache>
                <c:ptCount val="1"/>
                <c:pt idx="0">
                  <c:v>Precio Promedio Exportacion USD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9B42-41DA-B40A-F2A101A1737A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solidFill>
                  <a:srgbClr val="7030A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B42-41DA-B40A-F2A101A1737A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B42-41DA-B40A-F2A101A1737A}"/>
              </c:ext>
            </c:extLst>
          </c:dPt>
          <c:dLbls>
            <c:dLbl>
              <c:idx val="0"/>
              <c:layout>
                <c:manualLayout>
                  <c:x val="-2.0492588145942216E-2"/>
                  <c:y val="-2.74961291138040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42-41DA-B40A-F2A101A1737A}"/>
                </c:ext>
              </c:extLst>
            </c:dLbl>
            <c:dLbl>
              <c:idx val="1"/>
              <c:layout>
                <c:manualLayout>
                  <c:x val="-1.3593218643346504E-3"/>
                  <c:y val="1.85644542050462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B42-41DA-B40A-F2A101A1737A}"/>
                </c:ext>
              </c:extLst>
            </c:dLbl>
            <c:dLbl>
              <c:idx val="2"/>
              <c:layout>
                <c:manualLayout>
                  <c:x val="2.0590847261088736E-2"/>
                  <c:y val="-5.01635251923593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B42-41DA-B40A-F2A101A173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6'!$Q$185:$S$185</c:f>
              <c:numCache>
                <c:formatCode>_(* #,##0.00_);_(* \(#,##0.00\);_(* "-"??_);_(@_)</c:formatCode>
                <c:ptCount val="3"/>
                <c:pt idx="0">
                  <c:v>255.78</c:v>
                </c:pt>
                <c:pt idx="1">
                  <c:v>326.49</c:v>
                </c:pt>
                <c:pt idx="2">
                  <c:v>314.86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42-41DA-B40A-F2A101A17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0128896"/>
        <c:axId val="1015779808"/>
      </c:barChart>
      <c:lineChart>
        <c:grouping val="standard"/>
        <c:varyColors val="0"/>
        <c:ser>
          <c:idx val="1"/>
          <c:order val="1"/>
          <c:tx>
            <c:strRef>
              <c:f>'Diap 6'!$O$186</c:f>
              <c:strCache>
                <c:ptCount val="1"/>
                <c:pt idx="0">
                  <c:v>Precio Promedio CN CRC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'Diap 6'!$Q$184:$S$184</c:f>
              <c:strCache>
                <c:ptCount val="3"/>
                <c:pt idx="0">
                  <c:v>2023-2024</c:v>
                </c:pt>
                <c:pt idx="1">
                  <c:v> 2024-2025 </c:v>
                </c:pt>
                <c:pt idx="2">
                  <c:v> 2025-2026 </c:v>
                </c:pt>
              </c:strCache>
            </c:strRef>
          </c:cat>
          <c:val>
            <c:numRef>
              <c:f>'Diap 6'!$Q$186:$S$186</c:f>
              <c:numCache>
                <c:formatCode>_(* #,##0.00_);_(* \(#,##0.00\);_(* "-"??_);_(@_)</c:formatCode>
                <c:ptCount val="3"/>
                <c:pt idx="0">
                  <c:v>2287.09</c:v>
                </c:pt>
                <c:pt idx="1">
                  <c:v>3158.59</c:v>
                </c:pt>
                <c:pt idx="2">
                  <c:v>2335.29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B42-41DA-B40A-F2A101A17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8251136"/>
        <c:axId val="1454926112"/>
      </c:lineChart>
      <c:catAx>
        <c:axId val="177825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4926112"/>
        <c:crosses val="autoZero"/>
        <c:auto val="1"/>
        <c:lblAlgn val="ctr"/>
        <c:lblOffset val="100"/>
        <c:noMultiLvlLbl val="0"/>
      </c:catAx>
      <c:valAx>
        <c:axId val="1454926112"/>
        <c:scaling>
          <c:orientation val="minMax"/>
        </c:scaling>
        <c:delete val="0"/>
        <c:axPos val="l"/>
        <c:numFmt formatCode="_(* #,##0.00_);_(* \(#,##0.0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8251136"/>
        <c:crosses val="autoZero"/>
        <c:crossBetween val="between"/>
      </c:valAx>
      <c:valAx>
        <c:axId val="1015779808"/>
        <c:scaling>
          <c:orientation val="minMax"/>
        </c:scaling>
        <c:delete val="0"/>
        <c:axPos val="r"/>
        <c:numFmt formatCode="_(* #,##0.00_);_(* \(#,##0.0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0128896"/>
        <c:crosses val="max"/>
        <c:crossBetween val="between"/>
      </c:valAx>
      <c:catAx>
        <c:axId val="1340128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5779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674458729137146"/>
          <c:y val="0.82001018188034058"/>
          <c:w val="0.34320514761922272"/>
          <c:h val="0.163202427087244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7B7C8-A469-4311-B95E-6D8224B95227}" type="datetimeFigureOut">
              <a:rPr lang="es-CR" smtClean="0"/>
              <a:t>13/10/2026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1F829-7979-4A36-9F32-90186E00557B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7021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03BDD5-A8A1-C67F-A38C-78DF56A27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3A175E-A8FE-209C-5D4D-846C87B566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F51D93-06A6-0FE2-B7B4-91EB0F7E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2CBB32-D4A6-3B98-7983-5F72A5A47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B08B86-7823-6F6F-3341-50A96494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239446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43C13-8368-2EAD-F8D8-AE91DF944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97D5E9-D620-70BB-9103-FF1D67B60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01D6F6-57F9-7815-53C4-42D42917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24964D-CA93-E897-B6DA-4C61670B0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FCA21D0-15B6-2E49-6622-2A0DAFEB5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36741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DCDD0E-2088-61C9-7539-47C5F3FE6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77C9777-449B-11E6-BED1-925DB4ED8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22101B-6C94-4F45-F9A7-EA10DE951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E94393-91AC-BFC7-6206-E8091606C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8A2C4B-301B-DA52-826C-AEEAC0F2E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99144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9CA498-6434-F28F-CE89-FA9E7F37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5C7EBC-1B70-032A-614F-B47BCCFB46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FD85FDE-7A5D-0BF0-71EC-95EE21477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A519B95-71E4-9746-D0F1-E057D494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C4AE0D-23C5-5B3E-B798-8CCB1416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A29B012-C15C-5E96-40FA-A717C3E39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4525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07A3E-4988-FE20-F418-0E4C84556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E395AB-F06A-C957-D0DB-B739989C16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04D3E34-2D4D-AA8F-C0FB-9371CB217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122E46C-4F7D-926A-D5D4-D289AB135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103A4B1-EC34-312E-D9A2-D12EDAD31E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02AF63-6DA5-071C-E96A-DFD95ADC4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E6D48E3-83B7-0BDE-41EB-2233DB3A8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D08204-7965-8229-F59D-5E04ECAC9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25507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1916D0-05D5-7FCF-1B6A-45696FB1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B88C9CC-A92C-6D83-33F5-350CB98E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AE3D17-CD70-E369-F898-E17EC6470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E98C345-512D-8E09-E191-0D9C33DC1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5196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A31D96-3F17-1126-D4A8-F36D13A2B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1AF8266-3B86-8507-170B-997C71BF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DD0F71-B6A8-2BB3-0688-C893987E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961598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DCA8-59E7-0E48-FB3B-E053B134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E8E429-B9D2-2362-4379-A9FCB46D1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B3A743-5207-57B7-BC8C-39280263C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52CF8F1-6C0B-725E-ABB5-C581324E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38A5D6-069D-6B68-1FC1-BEFE97B5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2336C9-12F5-6D33-B681-B76DB6B05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6180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255E5E-7993-7B4A-0198-A3482DFCA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AE9DB97-3871-39C1-64CF-0E3822AF52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AD103A-BA38-6BC5-9374-C84FD40D15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69D796E-B22D-7C61-4D71-8860F8685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8AA224B-9AA4-9A41-A7BD-EA672FC7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28D4753-5EDA-665C-86A2-D7C3ECCD9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633058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78662-1229-BBD9-ED4F-7CD2B84A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E3AEC37-2495-F4F1-4A8A-F2C2D56B28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D03268-2993-7362-01F1-7B178E45B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B042B6-6F4A-7C61-D93E-AFB94BAE0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FF14E3-C893-C586-30D7-86F4A68A4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392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032230C-A85B-DA07-4D1B-535A9CE64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458E66A-9500-B34D-BF8A-A3A76218C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6B7372-D8EB-BBF8-2960-38AA0B62E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0B7256-2066-58DB-5E1F-7A02A89CA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92D311-6280-B163-5DC0-DD5828CD6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685440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32286-C75B-6837-526E-F572947DE9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0AC37-C430-B844-8B13-2044354ACD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AE584-E98E-FD30-B2A5-124DCE166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C7C40-9D2F-5FA6-F84B-818B7C5C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38657-BFB5-1532-1777-BC45808A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612918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B3416-9CED-258C-F651-F6F6DB2B7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37DD2-BE95-B682-DFA9-BAA64DBBF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097DF-4675-7875-F227-7876A35E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F2C80-8201-6548-4F6A-CEB74B046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800C3-3587-2A78-79FD-505142D62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59351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FD2BA-607F-AE7E-FE83-3ED8E6CB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A3514-E67A-5B6E-EBE8-75AD88BB6A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F3730-93CC-F734-9106-35FC62EFF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CE47-FB6C-6C99-89D5-55E805B3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291D6-1BD8-A371-5F2A-7BC046227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491839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A2C-314B-29E5-92E4-EC655289E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B4CB4-E963-C58C-81BA-3A6656A36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BBE9D-E295-76EF-B1E7-F0513D3D7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1C420A-428A-D6FE-0B48-C56F26E2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32624-9BCC-5B59-D557-CD33D587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940B9-5B13-03CE-ACC6-9B71E0C88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6882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E6148-00D6-7913-FF90-2A6C57301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BAE49-887B-5353-F8FF-7642200FE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B1939A-29F6-0EAD-9CFD-4CEE1DD6A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45D03F-8F2E-3175-BAAD-4CAD5000C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F954D-BD4C-002E-713D-A341E50B26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6AF955-07FA-8CD6-6EFD-B31216EB9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A3D9CF-1B95-00C7-4D86-7F993CD6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1696B-87BF-DBEB-1CC5-CB02DC7E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100230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C0889-9AFE-0020-7B22-F4BF5558A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58B8A8-E539-3452-CF90-74050317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6B75B9-1E77-1C90-7B00-10F356F64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E13689-AC1E-8687-D9CB-F47D0427E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42173789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E40444-00C6-4237-C3DB-5147D41C6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BB4870-8A94-6680-F0CE-8E04AAE2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F56609-B07A-9958-C788-758A2EE91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91731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351AF-487A-4ABF-2BCE-E233C91A0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4B6CD-F6D1-50BA-12B6-9E99624F8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E6C40-4C5B-DFFB-1C41-49E9F08EA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1680A9-A3DA-C94E-3E1B-C798A1E41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9A65-3155-1A40-B9FE-B689541A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F928F-38D2-947D-C205-DEE2A5EA5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274484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EF876-C354-9A9F-44F7-7DB63BF32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266A2-BF42-A5FA-B286-A55FFD8BC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406D9-BF47-A165-AD0A-C956F94C3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10AE78-519C-2918-6E55-12751047B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A2A150-0427-6777-630B-FFF6FD9B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1D5CCA-92CE-7625-FE5C-A75F03C04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2289875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4CE9D-C297-D828-F0BC-0721880F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800CA0-C839-E89D-47F1-8DB01358C8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70C479-3B81-5FF0-21C2-C63DF2B90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BC98F-A5B9-EF76-F4C0-960323B72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C1F3B-DF8A-622B-9E8E-F0C51DCA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585656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0CBF9C-1685-8D6B-6636-F551E1705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715B4-F1C7-CFA0-31EE-969531447E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AECD3-6A6A-C18A-074A-17604A4EC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7FB68-ED08-57AF-94E3-13BF58F02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C40B4-D1B1-0105-9D5F-807E37BF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1934955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999D51A-18E4-6E2D-68B7-AA28B7569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6435BA7-77CF-5EA8-E0DE-C22CAD8D7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80B187F-A123-3FD5-A047-D5E09781A5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22874-C915-465C-9D23-2B6D09CEAEAA}" type="datetimeFigureOut">
              <a:rPr lang="es-CR" smtClean="0"/>
              <a:t>13/10/2026</a:t>
            </a:fld>
            <a:endParaRPr lang="es-C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50BE35-B896-0426-CA92-101C90F71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059097-FCBB-A023-0BEC-CA37F45F5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5AB67-A2DF-4AFF-AC90-574A9F7408D1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9294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218A0E-A149-718E-891F-5957C1E22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C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908CBE-5191-B21E-F757-BFDB76A26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AA6DF-F2C5-4C50-2EF3-09F335E82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1A8423-FCB1-3F44-8B45-B39BBC4A5316}" type="datetimeFigureOut">
              <a:rPr lang="en-CR" smtClean="0"/>
              <a:t>10/13/2026</a:t>
            </a:fld>
            <a:endParaRPr lang="en-C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550396-36FD-9F27-3B3D-5424403067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5D09D-F76A-437F-E122-85D722B0B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79F60-8409-4040-96EF-1B3FA912A9AB}" type="slidenum">
              <a:rPr lang="en-CR" smtClean="0"/>
              <a:t>‹Nº›</a:t>
            </a:fld>
            <a:endParaRPr lang="en-CR"/>
          </a:p>
        </p:txBody>
      </p:sp>
    </p:spTree>
    <p:extLst>
      <p:ext uri="{BB962C8B-B14F-4D97-AF65-F5344CB8AC3E}">
        <p14:creationId xmlns:p14="http://schemas.microsoft.com/office/powerpoint/2010/main" val="3630785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and white rectangle with a white stripe&#10;&#10;Description automatically generated">
            <a:extLst>
              <a:ext uri="{FF2B5EF4-FFF2-40B4-BE49-F238E27FC236}">
                <a16:creationId xmlns:a16="http://schemas.microsoft.com/office/drawing/2014/main" id="{40DA24F7-812D-84CB-3E86-E7FC5BC2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AB1472-46B9-4B0A-99DC-7E1FA61E84DC}"/>
              </a:ext>
            </a:extLst>
          </p:cNvPr>
          <p:cNvSpPr txBox="1"/>
          <p:nvPr/>
        </p:nvSpPr>
        <p:spPr>
          <a:xfrm>
            <a:off x="509954" y="3429000"/>
            <a:ext cx="1143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ESTADÍSTICA DE CAFÉ AL 12 DE OCTUBRE 2026</a:t>
            </a:r>
          </a:p>
          <a:p>
            <a:pPr algn="ctr"/>
            <a:r>
              <a:rPr lang="es-ES" sz="3600" b="1" dirty="0">
                <a:solidFill>
                  <a:srgbClr val="913E21"/>
                </a:solidFill>
                <a:latin typeface="Slenco Black" pitchFamily="2" charset="77"/>
              </a:rPr>
              <a:t>COSECHA 2026-2027</a:t>
            </a:r>
          </a:p>
        </p:txBody>
      </p:sp>
    </p:spTree>
    <p:extLst>
      <p:ext uri="{BB962C8B-B14F-4D97-AF65-F5344CB8AC3E}">
        <p14:creationId xmlns:p14="http://schemas.microsoft.com/office/powerpoint/2010/main" val="4284725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2C5D7-544B-6F25-F0BB-B5803C2A2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AA79F80D-A427-4C6F-013B-77F2EF395B82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INFORME COMPARATIVO DE CAFÉ EN FRUTA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A668C88-CCA5-236F-DB43-5BB14BEE2208}"/>
              </a:ext>
            </a:extLst>
          </p:cNvPr>
          <p:cNvSpPr txBox="1"/>
          <p:nvPr/>
        </p:nvSpPr>
        <p:spPr>
          <a:xfrm>
            <a:off x="1097558" y="722720"/>
            <a:ext cx="1022349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 FANEGAS) A la quincena del 16 al 30 de Setiembre de cada año</a:t>
            </a:r>
          </a:p>
          <a:p>
            <a:endParaRPr lang="es-ES" sz="20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D9C0109-8FE2-7AA7-B0C9-DA1EFF2B43DF}"/>
              </a:ext>
            </a:extLst>
          </p:cNvPr>
          <p:cNvSpPr txBox="1"/>
          <p:nvPr/>
        </p:nvSpPr>
        <p:spPr>
          <a:xfrm>
            <a:off x="8645238" y="5364345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endParaRPr lang="es-E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12 de Octubre 2026</a:t>
            </a:r>
          </a:p>
          <a:p>
            <a:endParaRPr lang="es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F7772B9-B59F-1D05-4E07-E892F0B8A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639758"/>
              </p:ext>
            </p:extLst>
          </p:nvPr>
        </p:nvGraphicFramePr>
        <p:xfrm>
          <a:off x="1097558" y="1316081"/>
          <a:ext cx="10223500" cy="3792855"/>
        </p:xfrm>
        <a:graphic>
          <a:graphicData uri="http://schemas.openxmlformats.org/drawingml/2006/table">
            <a:tbl>
              <a:tblPr/>
              <a:tblGrid>
                <a:gridCol w="1372700">
                  <a:extLst>
                    <a:ext uri="{9D8B030D-6E8A-4147-A177-3AD203B41FA5}">
                      <a16:colId xmlns:a16="http://schemas.microsoft.com/office/drawing/2014/main" val="2372723138"/>
                    </a:ext>
                  </a:extLst>
                </a:gridCol>
                <a:gridCol w="1132478">
                  <a:extLst>
                    <a:ext uri="{9D8B030D-6E8A-4147-A177-3AD203B41FA5}">
                      <a16:colId xmlns:a16="http://schemas.microsoft.com/office/drawing/2014/main" val="3897059619"/>
                    </a:ext>
                  </a:extLst>
                </a:gridCol>
                <a:gridCol w="1057604">
                  <a:extLst>
                    <a:ext uri="{9D8B030D-6E8A-4147-A177-3AD203B41FA5}">
                      <a16:colId xmlns:a16="http://schemas.microsoft.com/office/drawing/2014/main" val="4081012645"/>
                    </a:ext>
                  </a:extLst>
                </a:gridCol>
                <a:gridCol w="1247910">
                  <a:extLst>
                    <a:ext uri="{9D8B030D-6E8A-4147-A177-3AD203B41FA5}">
                      <a16:colId xmlns:a16="http://schemas.microsoft.com/office/drawing/2014/main" val="2623235209"/>
                    </a:ext>
                  </a:extLst>
                </a:gridCol>
                <a:gridCol w="1244789">
                  <a:extLst>
                    <a:ext uri="{9D8B030D-6E8A-4147-A177-3AD203B41FA5}">
                      <a16:colId xmlns:a16="http://schemas.microsoft.com/office/drawing/2014/main" val="2493302632"/>
                    </a:ext>
                  </a:extLst>
                </a:gridCol>
                <a:gridCol w="1057604">
                  <a:extLst>
                    <a:ext uri="{9D8B030D-6E8A-4147-A177-3AD203B41FA5}">
                      <a16:colId xmlns:a16="http://schemas.microsoft.com/office/drawing/2014/main" val="4195671609"/>
                    </a:ext>
                  </a:extLst>
                </a:gridCol>
                <a:gridCol w="992088">
                  <a:extLst>
                    <a:ext uri="{9D8B030D-6E8A-4147-A177-3AD203B41FA5}">
                      <a16:colId xmlns:a16="http://schemas.microsoft.com/office/drawing/2014/main" val="723831717"/>
                    </a:ext>
                  </a:extLst>
                </a:gridCol>
                <a:gridCol w="1060723">
                  <a:extLst>
                    <a:ext uri="{9D8B030D-6E8A-4147-A177-3AD203B41FA5}">
                      <a16:colId xmlns:a16="http://schemas.microsoft.com/office/drawing/2014/main" val="2032607120"/>
                    </a:ext>
                  </a:extLst>
                </a:gridCol>
                <a:gridCol w="1057604">
                  <a:extLst>
                    <a:ext uri="{9D8B030D-6E8A-4147-A177-3AD203B41FA5}">
                      <a16:colId xmlns:a16="http://schemas.microsoft.com/office/drawing/2014/main" val="3714013761"/>
                    </a:ext>
                  </a:extLst>
                </a:gridCol>
              </a:tblGrid>
              <a:tr h="200025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2025-2026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" panose="020F0502020204030204" pitchFamily="34" charset="0"/>
                        </a:rPr>
                        <a:t>Cosecha 2026-2027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162476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16/09/25 al 30/09/25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Quincena del 16/09/26 al 30/09/26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08770"/>
                  </a:ext>
                </a:extLst>
              </a:tr>
              <a:tr h="600075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 Definitiva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Grado de avance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Producción Estimada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Acumulado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alcanzado según Estimación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Informado en la quincena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96798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5869565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COTO BRUS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166,706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13,087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7.85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6,472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160,727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17,547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10.92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10,958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6693289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LOS SANTOS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590,237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1,728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1,112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791,902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3,542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3,111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23366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PEREZ ZELEDON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205,838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5,750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2.79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5,577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247,973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13,803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5.57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8,268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10117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TURRIALBA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62,955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3,576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5.68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1,546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91,526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4,702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5.14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2,062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140629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CENTRAL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244,828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255,281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895577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VALLE OCCIDENTAL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308,320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322,864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1,644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0.51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1,636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126060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ZONA NORTE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12,967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18,503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512084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1112634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1,591,850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24,199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1.52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14,756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1,888,776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41,242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2.18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200" b="0" i="0" u="none" strike="noStrike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</a:rPr>
                        <a:t>26,039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6040163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solidFill>
                          <a:srgbClr val="0000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916830"/>
                  </a:ext>
                </a:extLst>
              </a:tr>
              <a:tr h="190500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Comparativo entre las cosechas 2025-2026 y la 2026-2027, se presenta la información por cada una de las zonas.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385392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>
                          <a:effectLst/>
                          <a:latin typeface="Calibri" panose="020F0502020204030204" pitchFamily="34" charset="0"/>
                        </a:rPr>
                        <a:t>La producción estimada de la cosecha 2026-2027 es la establecida por el CICAFE en su primera estimación con nómina completa.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951913"/>
                  </a:ext>
                </a:extLst>
              </a:tr>
              <a:tr h="200025">
                <a:tc gridSpan="9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200" b="0" i="0" u="none" strike="noStrike" dirty="0">
                          <a:effectLst/>
                          <a:latin typeface="Calibri" panose="020F0502020204030204" pitchFamily="34" charset="0"/>
                        </a:rPr>
                        <a:t>La cosecha 2025-2026 corresponde a la producción definitiva.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54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523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E8F04-96F9-558A-E597-E3961D8D5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EDF060-A856-95D9-BF33-C91358C8E16E}"/>
              </a:ext>
            </a:extLst>
          </p:cNvPr>
          <p:cNvSpPr txBox="1">
            <a:spLocks/>
          </p:cNvSpPr>
          <p:nvPr/>
        </p:nvSpPr>
        <p:spPr>
          <a:xfrm>
            <a:off x="1120386" y="689964"/>
            <a:ext cx="9823469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COSECHA</a:t>
            </a: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 2026/2027   (EN Ud.46 KILOGRAMOS)   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003DEE0-CD2D-530B-7F1C-3A6F1C6D814D}"/>
              </a:ext>
            </a:extLst>
          </p:cNvPr>
          <p:cNvSpPr txBox="1">
            <a:spLocks/>
          </p:cNvSpPr>
          <p:nvPr/>
        </p:nvSpPr>
        <p:spPr>
          <a:xfrm>
            <a:off x="8547237" y="5392768"/>
            <a:ext cx="3644763" cy="364718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12 de Octubre 2026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79D0283-71FD-251A-E36F-5F65A1A283C8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555930F4-F509-1E53-A524-13E53996E0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292953"/>
              </p:ext>
            </p:extLst>
          </p:nvPr>
        </p:nvGraphicFramePr>
        <p:xfrm>
          <a:off x="1120386" y="1259078"/>
          <a:ext cx="9823469" cy="3902528"/>
        </p:xfrm>
        <a:graphic>
          <a:graphicData uri="http://schemas.openxmlformats.org/drawingml/2006/table">
            <a:tbl>
              <a:tblPr/>
              <a:tblGrid>
                <a:gridCol w="3001940">
                  <a:extLst>
                    <a:ext uri="{9D8B030D-6E8A-4147-A177-3AD203B41FA5}">
                      <a16:colId xmlns:a16="http://schemas.microsoft.com/office/drawing/2014/main" val="602324989"/>
                    </a:ext>
                  </a:extLst>
                </a:gridCol>
                <a:gridCol w="1576895">
                  <a:extLst>
                    <a:ext uri="{9D8B030D-6E8A-4147-A177-3AD203B41FA5}">
                      <a16:colId xmlns:a16="http://schemas.microsoft.com/office/drawing/2014/main" val="2867772214"/>
                    </a:ext>
                  </a:extLst>
                </a:gridCol>
                <a:gridCol w="1243995">
                  <a:extLst>
                    <a:ext uri="{9D8B030D-6E8A-4147-A177-3AD203B41FA5}">
                      <a16:colId xmlns:a16="http://schemas.microsoft.com/office/drawing/2014/main" val="887955664"/>
                    </a:ext>
                  </a:extLst>
                </a:gridCol>
                <a:gridCol w="1427966">
                  <a:extLst>
                    <a:ext uri="{9D8B030D-6E8A-4147-A177-3AD203B41FA5}">
                      <a16:colId xmlns:a16="http://schemas.microsoft.com/office/drawing/2014/main" val="2917147295"/>
                    </a:ext>
                  </a:extLst>
                </a:gridCol>
                <a:gridCol w="1357881">
                  <a:extLst>
                    <a:ext uri="{9D8B030D-6E8A-4147-A177-3AD203B41FA5}">
                      <a16:colId xmlns:a16="http://schemas.microsoft.com/office/drawing/2014/main" val="3104035019"/>
                    </a:ext>
                  </a:extLst>
                </a:gridCol>
                <a:gridCol w="1214792">
                  <a:extLst>
                    <a:ext uri="{9D8B030D-6E8A-4147-A177-3AD203B41FA5}">
                      <a16:colId xmlns:a16="http://schemas.microsoft.com/office/drawing/2014/main" val="1151186350"/>
                    </a:ext>
                  </a:extLst>
                </a:gridCol>
              </a:tblGrid>
              <a:tr h="6670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Producción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% Sobre venta de  Exportación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8097453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59371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366,489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$314.86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22.78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455067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159,061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9.89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1663120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Consumo Nacional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21,445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₡2,335.29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$212.62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1.33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4439445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Consumo Nacional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750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809046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 Vendido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547,745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34.05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959088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1,061,029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65.95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9516247"/>
                  </a:ext>
                </a:extLst>
              </a:tr>
              <a:tr h="2461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1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1" i="0" u="none" strike="noStrike">
                        <a:solidFill>
                          <a:srgbClr val="0000FF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758049"/>
                  </a:ext>
                </a:extLst>
              </a:tr>
              <a:tr h="2461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  <a:r>
                        <a:rPr lang="es-CR" sz="1500" b="0" i="0" u="none" strike="noStrike" baseline="30000">
                          <a:effectLst/>
                          <a:latin typeface="Calibri Light" panose="020F0302020204030204" pitchFamily="34" charset="0"/>
                        </a:rPr>
                        <a:t> </a:t>
                      </a:r>
                      <a:endParaRPr lang="es-CR" sz="15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525,550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265543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1" i="0" u="none" strike="noStrike">
                          <a:effectLst/>
                          <a:latin typeface="Calibri Light" panose="020F030202020403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1,608,774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100.00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5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3360023"/>
                  </a:ext>
                </a:extLst>
              </a:tr>
              <a:tr h="22233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5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630511"/>
                  </a:ext>
                </a:extLst>
              </a:tr>
              <a:tr h="609837">
                <a:tc gridSpan="6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s-CR" sz="1500" b="0" i="0" u="none" strike="noStrike" dirty="0">
                          <a:effectLst/>
                          <a:latin typeface="Calibri Light" panose="020F0302020204030204" pitchFamily="34" charset="0"/>
                        </a:rPr>
                        <a:t>Resumen de comercialización de café, tanto de Consumo Nacional como de Exportación, se detalla las ventas en consignación y con precio fijo, el total vendido en U. De 46 kg se calcula de acuerdo con la fruta reportada en esta cosecha y, para su conversión a kg, se aplica el rendimiento de la cosecha 2024-2025 o el informado en la cosecha 2025-2026.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04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530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10444-9D2F-C06B-5980-7F81AC2D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BE0C0CF3-F121-AFCF-F567-70ED64B1F47A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POR ZONAS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D253409-8E6F-D4A5-71F6-EF24DFA5BC67}"/>
              </a:ext>
            </a:extLst>
          </p:cNvPr>
          <p:cNvSpPr txBox="1"/>
          <p:nvPr/>
        </p:nvSpPr>
        <p:spPr>
          <a:xfrm>
            <a:off x="1097558" y="722720"/>
            <a:ext cx="10018118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 2026/2027   (EN Ud.46 KILOGRAMOS)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95E6C09-DA4D-A64F-3C9D-CB35E8080614}"/>
              </a:ext>
            </a:extLst>
          </p:cNvPr>
          <p:cNvSpPr txBox="1"/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12 de Octubre 2026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DA15256E-170A-21D1-0396-9DBF20387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15502"/>
              </p:ext>
            </p:extLst>
          </p:nvPr>
        </p:nvGraphicFramePr>
        <p:xfrm>
          <a:off x="1097558" y="1242658"/>
          <a:ext cx="10018118" cy="4009590"/>
        </p:xfrm>
        <a:graphic>
          <a:graphicData uri="http://schemas.openxmlformats.org/drawingml/2006/table">
            <a:tbl>
              <a:tblPr/>
              <a:tblGrid>
                <a:gridCol w="1256797">
                  <a:extLst>
                    <a:ext uri="{9D8B030D-6E8A-4147-A177-3AD203B41FA5}">
                      <a16:colId xmlns:a16="http://schemas.microsoft.com/office/drawing/2014/main" val="2384415345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2608458875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4279291619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2938051371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2668638560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1505216696"/>
                    </a:ext>
                  </a:extLst>
                </a:gridCol>
                <a:gridCol w="1268881">
                  <a:extLst>
                    <a:ext uri="{9D8B030D-6E8A-4147-A177-3AD203B41FA5}">
                      <a16:colId xmlns:a16="http://schemas.microsoft.com/office/drawing/2014/main" val="637819469"/>
                    </a:ext>
                  </a:extLst>
                </a:gridCol>
                <a:gridCol w="1208458">
                  <a:extLst>
                    <a:ext uri="{9D8B030D-6E8A-4147-A177-3AD203B41FA5}">
                      <a16:colId xmlns:a16="http://schemas.microsoft.com/office/drawing/2014/main" val="1444498225"/>
                    </a:ext>
                  </a:extLst>
                </a:gridCol>
              </a:tblGrid>
              <a:tr h="362136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DE EXPORTACIÓN</a:t>
                      </a:r>
                      <a:r>
                        <a:rPr lang="es-CR" sz="1400" b="1" i="0" u="none" strike="noStrike" baseline="30000"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endParaRPr lang="es-C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VENTAS CONSUMO NACIONAL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TOTAL DE VENTAS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666513"/>
                  </a:ext>
                </a:extLst>
              </a:tr>
              <a:tr h="53874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con Precio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 Promedio $ por U. de 46 kgs.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u.46 kgs en consignación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Ventas en U. de 46 Kgs. 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PRECIO KG.POR ZONA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Arial" panose="020B0604020202020204" pitchFamily="34" charset="0"/>
                        </a:rPr>
                        <a:t> EN UNIDADES DE 46 KILOGRAMOS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365702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Coto Brus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4,755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51,956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317.79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1,517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2,508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58,228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491586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Los Santos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89,799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122,533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299.13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11,564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2,244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223,896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4483607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Pérez Zeledón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3,711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43,548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321.24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2,044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2,515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49,303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868917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Turrialba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1,625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16,800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320.86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3,003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18,471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7081975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Central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14,794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40,448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319.65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2,475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2,261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57,717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239773"/>
                  </a:ext>
                </a:extLst>
              </a:tr>
              <a:tr h="4210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Valle  Occidental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44,377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90,378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327.88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750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3,800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2,486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139,305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776361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Zona Norte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348.00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                    -  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-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  825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1230673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Total Nacional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159,061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366,489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314.86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750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21,445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 2,335.29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Arial" panose="020B0604020202020204" pitchFamily="34" charset="0"/>
                        </a:rPr>
                        <a:t>  547,745 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8239557"/>
                  </a:ext>
                </a:extLst>
              </a:tr>
              <a:tr h="21496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2596564"/>
                  </a:ext>
                </a:extLst>
              </a:tr>
              <a:tr h="156096">
                <a:tc gridSpan="8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Detalle de comercialización de café por zonas, tanto de Consumo Nacional como de Exportación, aplicando el rendimiento de la cosecha anterior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459949"/>
                  </a:ext>
                </a:extLst>
              </a:tr>
              <a:tr h="15609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627804"/>
                  </a:ext>
                </a:extLst>
              </a:tr>
              <a:tr h="214965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exportación por unidad de 46 kg es de 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1" i="0" u="none" strike="noStrike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$ 314.86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680710"/>
                  </a:ext>
                </a:extLst>
              </a:tr>
              <a:tr h="303267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El promedio nacional de ventas de consumo nacional por kg es de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400" b="0" i="0" u="none" strike="noStrike">
                          <a:effectLst/>
                          <a:latin typeface="Arial" panose="020B0604020202020204" pitchFamily="34" charset="0"/>
                        </a:rPr>
                        <a:t>₡2,335.29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242" marR="9242" marT="924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26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3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FFF25-1981-7D43-7B7D-9E5D2D01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B2F9A11-03FA-9E8A-F984-D403075D7704}"/>
              </a:ext>
            </a:extLst>
          </p:cNvPr>
          <p:cNvSpPr txBox="1"/>
          <p:nvPr/>
        </p:nvSpPr>
        <p:spPr>
          <a:xfrm>
            <a:off x="0" y="218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COMPARATIVO COMERCIALIZACIÓN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AE038F37-2FCE-21FF-A132-2E3BCBFBEA77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DE LAS ULTIMAS TRES COSECHAS Al segundo año de cada período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60CFAD0-C18E-8430-5653-649ADF4BEE77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12 de Octubre 2026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031A448-FD1C-ABA1-2612-67C008E823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320116"/>
              </p:ext>
            </p:extLst>
          </p:nvPr>
        </p:nvGraphicFramePr>
        <p:xfrm>
          <a:off x="1120388" y="1102279"/>
          <a:ext cx="9861934" cy="2377055"/>
        </p:xfrm>
        <a:graphic>
          <a:graphicData uri="http://schemas.openxmlformats.org/drawingml/2006/table">
            <a:tbl>
              <a:tblPr/>
              <a:tblGrid>
                <a:gridCol w="1106976">
                  <a:extLst>
                    <a:ext uri="{9D8B030D-6E8A-4147-A177-3AD203B41FA5}">
                      <a16:colId xmlns:a16="http://schemas.microsoft.com/office/drawing/2014/main" val="3030875680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1111047645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2256025591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4041112918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2632865572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1282115823"/>
                    </a:ext>
                  </a:extLst>
                </a:gridCol>
                <a:gridCol w="844303">
                  <a:extLst>
                    <a:ext uri="{9D8B030D-6E8A-4147-A177-3AD203B41FA5}">
                      <a16:colId xmlns:a16="http://schemas.microsoft.com/office/drawing/2014/main" val="3289299585"/>
                    </a:ext>
                  </a:extLst>
                </a:gridCol>
                <a:gridCol w="302542">
                  <a:extLst>
                    <a:ext uri="{9D8B030D-6E8A-4147-A177-3AD203B41FA5}">
                      <a16:colId xmlns:a16="http://schemas.microsoft.com/office/drawing/2014/main" val="722990612"/>
                    </a:ext>
                  </a:extLst>
                </a:gridCol>
                <a:gridCol w="891209">
                  <a:extLst>
                    <a:ext uri="{9D8B030D-6E8A-4147-A177-3AD203B41FA5}">
                      <a16:colId xmlns:a16="http://schemas.microsoft.com/office/drawing/2014/main" val="1387147901"/>
                    </a:ext>
                  </a:extLst>
                </a:gridCol>
                <a:gridCol w="886519">
                  <a:extLst>
                    <a:ext uri="{9D8B030D-6E8A-4147-A177-3AD203B41FA5}">
                      <a16:colId xmlns:a16="http://schemas.microsoft.com/office/drawing/2014/main" val="3373523615"/>
                    </a:ext>
                  </a:extLst>
                </a:gridCol>
                <a:gridCol w="935770">
                  <a:extLst>
                    <a:ext uri="{9D8B030D-6E8A-4147-A177-3AD203B41FA5}">
                      <a16:colId xmlns:a16="http://schemas.microsoft.com/office/drawing/2014/main" val="2273007672"/>
                    </a:ext>
                  </a:extLst>
                </a:gridCol>
                <a:gridCol w="218111">
                  <a:extLst>
                    <a:ext uri="{9D8B030D-6E8A-4147-A177-3AD203B41FA5}">
                      <a16:colId xmlns:a16="http://schemas.microsoft.com/office/drawing/2014/main" val="4216739638"/>
                    </a:ext>
                  </a:extLst>
                </a:gridCol>
                <a:gridCol w="773945">
                  <a:extLst>
                    <a:ext uri="{9D8B030D-6E8A-4147-A177-3AD203B41FA5}">
                      <a16:colId xmlns:a16="http://schemas.microsoft.com/office/drawing/2014/main" val="3302209157"/>
                    </a:ext>
                  </a:extLst>
                </a:gridCol>
              </a:tblGrid>
              <a:tr h="15940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Mercado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2024-2025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2025-2026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422291"/>
                  </a:ext>
                </a:extLst>
              </a:tr>
              <a:tr h="291481">
                <a:tc v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Vendido en Ud. de 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Precio Promedio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% Prod.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87086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416,257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$255.78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25.06%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412,394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$326.49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25.29%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366,489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$314.86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22.78%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064738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EXP.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72,664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4.37%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110,680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***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6.79%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159,061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***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9.89%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035465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Consumo Local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35,142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₡2,287.09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2.12%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24,477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₡3,158.59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21,445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₡2,335.29</a:t>
                      </a:r>
                    </a:p>
                  </a:txBody>
                  <a:tcPr marL="0" marR="9108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Kg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1.33%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501081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Consignación C.N.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2,325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1,200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0.07%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750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0.05%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713522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Total  Vendido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526,388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31.69%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548,751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33.65%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547,745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34.05%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327640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Vender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1,134,828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68.31%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1,081,944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66.35%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1,061,029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65.95%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401274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Exportado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   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8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873823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Por Exportar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488,921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522,661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99.92%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525,550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3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09437"/>
                  </a:ext>
                </a:extLst>
              </a:tr>
              <a:tr h="212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Producción Total 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1,661,216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1,630,695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1,608,774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8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300" b="0" i="0" u="none" strike="noStrike" dirty="0">
                          <a:effectLst/>
                          <a:latin typeface="Calibri Light" panose="020F0302020204030204" pitchFamily="34" charset="0"/>
                        </a:rPr>
                        <a:t>100.00%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7161631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C91938B-C033-45A8-B772-192C7F469E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2838099"/>
              </p:ext>
            </p:extLst>
          </p:nvPr>
        </p:nvGraphicFramePr>
        <p:xfrm>
          <a:off x="1120387" y="3553697"/>
          <a:ext cx="9861935" cy="1811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36667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5430C-E6FA-EE97-5799-BB9AA579B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E3F05F5-5D7C-759A-7C1A-A935792CBE41}"/>
              </a:ext>
            </a:extLst>
          </p:cNvPr>
          <p:cNvSpPr txBox="1"/>
          <p:nvPr/>
        </p:nvSpPr>
        <p:spPr>
          <a:xfrm>
            <a:off x="0" y="0"/>
            <a:ext cx="7603200" cy="480131"/>
          </a:xfrm>
          <a:prstGeom prst="rect">
            <a:avLst/>
          </a:prstGeom>
          <a:solidFill>
            <a:srgbClr val="499057"/>
          </a:solidFill>
        </p:spPr>
        <p:txBody>
          <a:bodyPr wrap="square" rtlCol="0">
            <a:spAutoFit/>
          </a:bodyPr>
          <a:lstStyle>
            <a:defPPr>
              <a:defRPr lang="es-CR"/>
            </a:defPPr>
            <a:lvl1pPr algn="ctr">
              <a:lnSpc>
                <a:spcPct val="90000"/>
              </a:lnSpc>
              <a:spcBef>
                <a:spcPct val="0"/>
              </a:spcBef>
              <a:defRPr kumimoji="0" sz="2800" b="1" i="0" u="none" strike="noStrike" cap="none" spc="0" normalizeH="0" baseline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j-ea"/>
                <a:cs typeface="+mj-cs"/>
              </a:defRPr>
            </a:lvl1pPr>
          </a:lstStyle>
          <a:p>
            <a:r>
              <a:rPr lang="es-ES" dirty="0">
                <a:solidFill>
                  <a:schemeClr val="bg1"/>
                </a:solidFill>
              </a:rPr>
              <a:t>COMERCIALIZACIÓN COSECHAS FUTURAS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7FB8DA8-45C0-2404-B43D-2AC245B93FBC}"/>
              </a:ext>
            </a:extLst>
          </p:cNvPr>
          <p:cNvSpPr txBox="1">
            <a:spLocks/>
          </p:cNvSpPr>
          <p:nvPr/>
        </p:nvSpPr>
        <p:spPr>
          <a:xfrm>
            <a:off x="1120387" y="689964"/>
            <a:ext cx="9861936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Cosechas 2027-2028 / 2028-2029 / 2029-2030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B426963-1096-9604-3DE9-AE1AC8FC6352}"/>
              </a:ext>
            </a:extLst>
          </p:cNvPr>
          <p:cNvSpPr txBox="1">
            <a:spLocks/>
          </p:cNvSpPr>
          <p:nvPr/>
        </p:nvSpPr>
        <p:spPr>
          <a:xfrm>
            <a:off x="8645237" y="5439993"/>
            <a:ext cx="3546763" cy="337952"/>
          </a:xfrm>
          <a:prstGeom prst="rect">
            <a:avLst/>
          </a:prstGeom>
          <a:solidFill>
            <a:srgbClr val="499057"/>
          </a:solidFill>
          <a:ln w="44450" cap="rnd"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defPPr>
              <a:defRPr lang="es-ES_tradnl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venir Black"/>
                <a:ea typeface="+mj-ea"/>
                <a:cs typeface="+mj-cs"/>
              </a:defRPr>
            </a:lvl1pPr>
          </a:lstStyle>
          <a:p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Corte al 12 de Octubre 2026</a:t>
            </a: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361410B3-BE1F-F161-31FB-402A453435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065153"/>
              </p:ext>
            </p:extLst>
          </p:nvPr>
        </p:nvGraphicFramePr>
        <p:xfrm>
          <a:off x="1120386" y="1482434"/>
          <a:ext cx="9861935" cy="3106822"/>
        </p:xfrm>
        <a:graphic>
          <a:graphicData uri="http://schemas.openxmlformats.org/drawingml/2006/table">
            <a:tbl>
              <a:tblPr/>
              <a:tblGrid>
                <a:gridCol w="1547949">
                  <a:extLst>
                    <a:ext uri="{9D8B030D-6E8A-4147-A177-3AD203B41FA5}">
                      <a16:colId xmlns:a16="http://schemas.microsoft.com/office/drawing/2014/main" val="3467856748"/>
                    </a:ext>
                  </a:extLst>
                </a:gridCol>
                <a:gridCol w="1335731">
                  <a:extLst>
                    <a:ext uri="{9D8B030D-6E8A-4147-A177-3AD203B41FA5}">
                      <a16:colId xmlns:a16="http://schemas.microsoft.com/office/drawing/2014/main" val="2729998389"/>
                    </a:ext>
                  </a:extLst>
                </a:gridCol>
                <a:gridCol w="1498015">
                  <a:extLst>
                    <a:ext uri="{9D8B030D-6E8A-4147-A177-3AD203B41FA5}">
                      <a16:colId xmlns:a16="http://schemas.microsoft.com/office/drawing/2014/main" val="2320111319"/>
                    </a:ext>
                  </a:extLst>
                </a:gridCol>
                <a:gridCol w="1597883">
                  <a:extLst>
                    <a:ext uri="{9D8B030D-6E8A-4147-A177-3AD203B41FA5}">
                      <a16:colId xmlns:a16="http://schemas.microsoft.com/office/drawing/2014/main" val="216227851"/>
                    </a:ext>
                  </a:extLst>
                </a:gridCol>
                <a:gridCol w="2034805">
                  <a:extLst>
                    <a:ext uri="{9D8B030D-6E8A-4147-A177-3AD203B41FA5}">
                      <a16:colId xmlns:a16="http://schemas.microsoft.com/office/drawing/2014/main" val="1875756019"/>
                    </a:ext>
                  </a:extLst>
                </a:gridCol>
                <a:gridCol w="1847552">
                  <a:extLst>
                    <a:ext uri="{9D8B030D-6E8A-4147-A177-3AD203B41FA5}">
                      <a16:colId xmlns:a16="http://schemas.microsoft.com/office/drawing/2014/main" val="2014465928"/>
                    </a:ext>
                  </a:extLst>
                </a:gridCol>
              </a:tblGrid>
              <a:tr h="268014">
                <a:tc gridSpan="6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400" b="1" i="0" u="none" strike="noStrike">
                          <a:effectLst/>
                          <a:latin typeface="Calibri Light" panose="020F0302020204030204" pitchFamily="34" charset="0"/>
                        </a:rPr>
                        <a:t>Volumen en U. 46 kg. - Para exportación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2867"/>
                  </a:ext>
                </a:extLst>
              </a:tr>
              <a:tr h="6432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Cosecha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TOTALES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en Consignación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Ventas con Precio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100" b="1" i="0" u="none" strike="noStrike">
                          <a:effectLst/>
                          <a:latin typeface="Calibri Light" panose="020F0302020204030204" pitchFamily="34" charset="0"/>
                        </a:rPr>
                        <a:t>Precio Rieles Promedio $/Ud.46 kg.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CR" sz="1200" b="1" i="0" u="none" strike="noStrike">
                          <a:effectLst/>
                          <a:latin typeface="Calibri Light" panose="020F0302020204030204" pitchFamily="34" charset="0"/>
                        </a:rPr>
                        <a:t>Variación  % precio 1/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177460"/>
                  </a:ext>
                </a:extLst>
              </a:tr>
              <a:tr h="17152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5326841"/>
                  </a:ext>
                </a:extLst>
              </a:tr>
              <a:tr h="3001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2027-2028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23,194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1,350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21,844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294.11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6241731"/>
                  </a:ext>
                </a:extLst>
              </a:tr>
              <a:tr h="3001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2028-2029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186.32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3068755"/>
                  </a:ext>
                </a:extLst>
              </a:tr>
              <a:tr h="30017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1" i="0" u="none" strike="noStrike">
                          <a:effectLst/>
                          <a:latin typeface="Calibri Light" panose="020F0302020204030204" pitchFamily="34" charset="0"/>
                        </a:rPr>
                        <a:t>2029-2030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                -  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  190.89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600" b="0" i="0" u="none" strike="noStrike">
                          <a:effectLst/>
                          <a:latin typeface="Calibri Light" panose="020F0302020204030204" pitchFamily="34" charset="0"/>
                        </a:rPr>
                        <a:t>0.00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038057"/>
                  </a:ext>
                </a:extLst>
              </a:tr>
              <a:tr h="18868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100" b="1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2039740"/>
                  </a:ext>
                </a:extLst>
              </a:tr>
              <a:tr h="20583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2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535241"/>
                  </a:ext>
                </a:extLst>
              </a:tr>
              <a:tr h="18225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1" i="0" u="none" strike="noStrike">
                          <a:effectLst/>
                          <a:latin typeface="Calibri Light" panose="020F0302020204030204" pitchFamily="34" charset="0"/>
                        </a:rPr>
                        <a:t>1/ Variación porcentual en el precio: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945492"/>
                  </a:ext>
                </a:extLst>
              </a:tr>
              <a:tr h="1822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3540317"/>
                  </a:ext>
                </a:extLst>
              </a:tr>
              <a:tr h="1822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s-CR" sz="1000" b="0" i="0" u="none" strike="noStrike"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6323224"/>
                  </a:ext>
                </a:extLst>
              </a:tr>
              <a:tr h="18225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 con respecto 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CR" sz="1000" b="0" i="0" u="none" strike="noStrike">
                          <a:solidFill>
                            <a:srgbClr val="0000FF"/>
                          </a:solidFill>
                          <a:effectLst/>
                          <a:latin typeface="Calibri Light" panose="020F0302020204030204" pitchFamily="34" charset="0"/>
                        </a:rPr>
                        <a:t>5/10/2026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Cosecha 2026-2027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R" sz="1000" b="0" i="0" u="none" strike="noStrike" dirty="0">
                          <a:effectLst/>
                          <a:latin typeface="Calibri Light" panose="020F03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102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3702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15246</TotalTime>
  <Words>958</Words>
  <Application>Microsoft Office PowerPoint</Application>
  <PresentationFormat>Panorámica</PresentationFormat>
  <Paragraphs>410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Slenco Black</vt:lpstr>
      <vt:lpstr>Tema de Office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aquiros</dc:creator>
  <cp:lastModifiedBy>Juan Carlos Castillo Molina</cp:lastModifiedBy>
  <cp:revision>26</cp:revision>
  <dcterms:created xsi:type="dcterms:W3CDTF">2023-12-07T15:07:55Z</dcterms:created>
  <dcterms:modified xsi:type="dcterms:W3CDTF">2026-10-13T17:42:46Z</dcterms:modified>
</cp:coreProperties>
</file>